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5"/>
  </p:notesMasterIdLst>
  <p:sldIdLst>
    <p:sldId id="275" r:id="rId3"/>
    <p:sldId id="258" r:id="rId4"/>
    <p:sldId id="263" r:id="rId5"/>
    <p:sldId id="264" r:id="rId6"/>
    <p:sldId id="257" r:id="rId7"/>
    <p:sldId id="259" r:id="rId8"/>
    <p:sldId id="262" r:id="rId9"/>
    <p:sldId id="276" r:id="rId10"/>
    <p:sldId id="277" r:id="rId11"/>
    <p:sldId id="265" r:id="rId12"/>
    <p:sldId id="266" r:id="rId13"/>
    <p:sldId id="267" r:id="rId14"/>
    <p:sldId id="268" r:id="rId15"/>
    <p:sldId id="269" r:id="rId16"/>
    <p:sldId id="278" r:id="rId17"/>
    <p:sldId id="279" r:id="rId18"/>
    <p:sldId id="271" r:id="rId19"/>
    <p:sldId id="272" r:id="rId20"/>
    <p:sldId id="260" r:id="rId21"/>
    <p:sldId id="273" r:id="rId22"/>
    <p:sldId id="274" r:id="rId23"/>
    <p:sldId id="280" r:id="rId24"/>
  </p:sldIdLst>
  <p:sldSz cx="12192000" cy="6858000"/>
  <p:notesSz cx="6797675" cy="9926638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1" d="100"/>
          <a:sy n="61" d="100"/>
        </p:scale>
        <p:origin x="8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B3FCD-77D7-48EE-96A1-7BE9358EC8B7}" type="datetimeFigureOut">
              <a:rPr lang="es-AR" smtClean="0"/>
              <a:t>22/10/2018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389BA-B8AB-4C5B-9620-DBD0F64C76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502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389BA-B8AB-4C5B-9620-DBD0F64C76C9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344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389BA-B8AB-4C5B-9620-DBD0F64C76C9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830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389BA-B8AB-4C5B-9620-DBD0F64C76C9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562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1"/>
            <a:ext cx="12192000" cy="4961468"/>
          </a:xfrm>
          <a:prstGeom prst="rect">
            <a:avLst/>
          </a:prstGeom>
          <a:gradFill flip="none" rotWithShape="1">
            <a:gsLst>
              <a:gs pos="0">
                <a:srgbClr val="009FE3">
                  <a:shade val="30000"/>
                  <a:satMod val="115000"/>
                </a:srgbClr>
              </a:gs>
              <a:gs pos="62000">
                <a:srgbClr val="009FE3">
                  <a:shade val="67500"/>
                  <a:satMod val="115000"/>
                </a:srgbClr>
              </a:gs>
              <a:gs pos="100000">
                <a:srgbClr val="009FE3">
                  <a:shade val="100000"/>
                  <a:satMod val="1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0" y="1185337"/>
            <a:ext cx="8429251" cy="1731509"/>
          </a:xfrm>
          <a:prstGeom prst="rect">
            <a:avLst/>
          </a:prstGeom>
        </p:spPr>
        <p:txBody>
          <a:bodyPr anchor="b"/>
          <a:lstStyle>
            <a:lvl1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AR" dirty="0"/>
              <a:t>Nombre de la presentación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0" y="2916847"/>
            <a:ext cx="8429251" cy="434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Responsables de la presentación</a:t>
            </a:r>
            <a:endParaRPr lang="en-US" dirty="0"/>
          </a:p>
        </p:txBody>
      </p:sp>
      <p:pic>
        <p:nvPicPr>
          <p:cNvPr id="6" name="Imagen 5" descr="escud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68" y="5399363"/>
            <a:ext cx="5885200" cy="10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74933"/>
          </a:xfrm>
          <a:prstGeom prst="rect">
            <a:avLst/>
          </a:prstGeom>
          <a:gradFill flip="none" rotWithShape="1">
            <a:gsLst>
              <a:gs pos="0">
                <a:srgbClr val="009FE3">
                  <a:shade val="30000"/>
                  <a:satMod val="115000"/>
                </a:srgbClr>
              </a:gs>
              <a:gs pos="62000">
                <a:srgbClr val="009FE3">
                  <a:shade val="67500"/>
                  <a:satMod val="115000"/>
                </a:srgbClr>
              </a:gs>
              <a:gs pos="100000">
                <a:srgbClr val="009FE3">
                  <a:shade val="100000"/>
                  <a:satMod val="1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0" y="1777992"/>
            <a:ext cx="8429251" cy="1731509"/>
          </a:xfrm>
          <a:prstGeom prst="rect">
            <a:avLst/>
          </a:prstGeom>
        </p:spPr>
        <p:txBody>
          <a:bodyPr anchor="b"/>
          <a:lstStyle>
            <a:lvl1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Apertura de tema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0" y="3509502"/>
            <a:ext cx="8429251" cy="434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gradFill flip="none" rotWithShape="1">
            <a:gsLst>
              <a:gs pos="0">
                <a:srgbClr val="009FE3">
                  <a:shade val="30000"/>
                  <a:satMod val="115000"/>
                </a:srgbClr>
              </a:gs>
              <a:gs pos="62000">
                <a:srgbClr val="009FE3">
                  <a:shade val="67500"/>
                  <a:satMod val="115000"/>
                </a:srgbClr>
              </a:gs>
              <a:gs pos="100000">
                <a:srgbClr val="009FE3">
                  <a:shade val="100000"/>
                  <a:satMod val="1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45" y="1828801"/>
            <a:ext cx="10554574" cy="40299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9FE3"/>
              </a:buClr>
              <a:buFont typeface="Arial" panose="020B0604020202020204" pitchFamily="34" charset="0"/>
              <a:buNone/>
              <a:defRPr sz="240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39792"/>
            <a:ext cx="10571998" cy="97045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4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80EB-79A2-4820-9C2E-10CA2B3D29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03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8647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 flip="none" rotWithShape="1">
            <a:gsLst>
              <a:gs pos="0">
                <a:srgbClr val="009FE3">
                  <a:shade val="30000"/>
                  <a:satMod val="115000"/>
                </a:srgbClr>
              </a:gs>
              <a:gs pos="50000">
                <a:srgbClr val="009FE3">
                  <a:shade val="67500"/>
                  <a:satMod val="115000"/>
                </a:srgbClr>
              </a:gs>
              <a:gs pos="100000">
                <a:srgbClr val="009FE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3800" y="846969"/>
            <a:ext cx="6378201" cy="2628674"/>
          </a:xfrm>
          <a:prstGeom prst="rect">
            <a:avLst/>
          </a:prstGeom>
        </p:spPr>
        <p:txBody>
          <a:bodyPr anchor="b"/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3800" y="3475643"/>
            <a:ext cx="6378201" cy="434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7" name="Imagen 6" descr="logo-transparen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0516" y="5280836"/>
            <a:ext cx="5188106" cy="9558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2"/>
          <a:stretch/>
        </p:blipFill>
        <p:spPr>
          <a:xfrm>
            <a:off x="-95422" y="-131719"/>
            <a:ext cx="5029886" cy="47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550258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 flip="none" rotWithShape="1">
            <a:gsLst>
              <a:gs pos="0">
                <a:srgbClr val="009FE3">
                  <a:shade val="30000"/>
                  <a:satMod val="115000"/>
                </a:srgbClr>
              </a:gs>
              <a:gs pos="50000">
                <a:srgbClr val="009FE3">
                  <a:shade val="67500"/>
                  <a:satMod val="115000"/>
                </a:srgbClr>
              </a:gs>
              <a:gs pos="100000">
                <a:srgbClr val="009FE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72060"/>
            <a:ext cx="10571998" cy="970450"/>
          </a:xfrm>
          <a:prstGeom prst="rect">
            <a:avLst/>
          </a:prstGeom>
        </p:spPr>
        <p:txBody>
          <a:bodyPr anchor="ctr"/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33625"/>
            <a:ext cx="10554574" cy="352517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9FE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lum bright="5000"/>
          </a:blip>
          <a:stretch>
            <a:fillRect/>
          </a:stretch>
        </p:blipFill>
        <p:spPr>
          <a:xfrm>
            <a:off x="8410128" y="1864828"/>
            <a:ext cx="5668730" cy="56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8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Fondo_Base_A"/>
          <p:cNvPicPr>
            <a:picLocks noChangeAspect="1" noChangeArrowheads="1"/>
          </p:cNvPicPr>
          <p:nvPr userDrawn="1"/>
        </p:nvPicPr>
        <p:blipFill>
          <a:blip r:embed="rId2"/>
          <a:srcRect t="12621"/>
          <a:stretch>
            <a:fillRect/>
          </a:stretch>
        </p:blipFill>
        <p:spPr bwMode="auto">
          <a:xfrm>
            <a:off x="-1770752" y="0"/>
            <a:ext cx="13962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11818697" y="0"/>
            <a:ext cx="377213" cy="6864350"/>
          </a:xfrm>
          <a:prstGeom prst="rect">
            <a:avLst/>
          </a:prstGeom>
          <a:solidFill>
            <a:srgbClr val="01B9F3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2400" baseline="30000">
              <a:solidFill>
                <a:srgbClr val="FF99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 userDrawn="1"/>
        </p:nvSpPr>
        <p:spPr bwMode="auto">
          <a:xfrm>
            <a:off x="9191885" y="6400800"/>
            <a:ext cx="25329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3C8102-32E7-464E-99E1-95B5DA3156A7}" type="slidenum">
              <a:rPr lang="en-US" sz="1200" b="1">
                <a:solidFill>
                  <a:srgbClr val="404040"/>
                </a:solidFill>
                <a:latin typeface="ＭＳ Ｐゴシック" charset="-128"/>
                <a:ea typeface="ＭＳ Ｐゴシック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>
              <a:solidFill>
                <a:srgbClr val="404040"/>
              </a:solidFill>
              <a:ea typeface="ＭＳ Ｐゴシック" charset="-128"/>
            </a:endParaRPr>
          </a:p>
        </p:txBody>
      </p: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-1954" y="0"/>
            <a:ext cx="12193955" cy="1371600"/>
          </a:xfrm>
          <a:prstGeom prst="rect">
            <a:avLst/>
          </a:prstGeom>
          <a:solidFill>
            <a:srgbClr val="1F59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2400" baseline="30000" dirty="0">
              <a:ln>
                <a:solidFill>
                  <a:srgbClr val="01B9F3"/>
                </a:solidFill>
              </a:ln>
              <a:solidFill>
                <a:srgbClr val="FF9900"/>
              </a:solidFill>
              <a:latin typeface="Times New Roman" charset="0"/>
              <a:ea typeface="ＭＳ Ｐゴシック" charset="-128"/>
            </a:endParaRPr>
          </a:p>
        </p:txBody>
      </p:sp>
      <p:pic>
        <p:nvPicPr>
          <p:cNvPr id="9" name="7 Imagen" descr="bandera-pixel.jpg"/>
          <p:cNvPicPr>
            <a:picLocks noChangeAspect="1"/>
          </p:cNvPicPr>
          <p:nvPr userDrawn="1"/>
        </p:nvPicPr>
        <p:blipFill>
          <a:blip r:embed="rId3"/>
          <a:srcRect l="12950" t="23808" r="1762" b="36063"/>
          <a:stretch>
            <a:fillRect/>
          </a:stretch>
        </p:blipFill>
        <p:spPr bwMode="auto">
          <a:xfrm>
            <a:off x="7337090" y="-20638"/>
            <a:ext cx="485491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 userDrawn="1"/>
        </p:nvSpPr>
        <p:spPr bwMode="auto">
          <a:xfrm>
            <a:off x="7071282" y="-41275"/>
            <a:ext cx="265808" cy="1412875"/>
          </a:xfrm>
          <a:prstGeom prst="rect">
            <a:avLst/>
          </a:prstGeom>
          <a:solidFill>
            <a:srgbClr val="01B9F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baseline="30000">
              <a:ln>
                <a:solidFill>
                  <a:srgbClr val="01B9F3"/>
                </a:solidFill>
              </a:ln>
              <a:solidFill>
                <a:srgbClr val="FF99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40" y="1535114"/>
            <a:ext cx="10137849" cy="17414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360363" indent="-273050">
              <a:buClr>
                <a:srgbClr val="003366"/>
              </a:buClr>
              <a:buFont typeface="Wingdings" pitchFamily="2" charset="2"/>
              <a:buChar char="§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56703" y="476672"/>
            <a:ext cx="7129916" cy="838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257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100000">
              <a:schemeClr val="tx1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FB80EB-79A2-4820-9C2E-10CA2B3D29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5902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100000">
              <a:schemeClr val="tx1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ooditia@trabajo.Gob.a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chemeClr val="tx1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20" y="5406192"/>
            <a:ext cx="5923173" cy="1239157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0AFA-CD3B-4C0D-B55C-35948E1F7543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3 Subtítulo"/>
          <p:cNvSpPr txBox="1">
            <a:spLocks/>
          </p:cNvSpPr>
          <p:nvPr/>
        </p:nvSpPr>
        <p:spPr>
          <a:xfrm>
            <a:off x="625548" y="2102991"/>
            <a:ext cx="10940902" cy="224443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para la Interpretación del Delito de Trabajo Infantil. </a:t>
            </a:r>
          </a:p>
          <a:p>
            <a:pPr algn="ctr"/>
            <a:r>
              <a:rPr lang="es-A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Aportes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7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27424" y="1641763"/>
            <a:ext cx="10554574" cy="1039091"/>
          </a:xfrm>
        </p:spPr>
        <p:txBody>
          <a:bodyPr/>
          <a:lstStyle/>
          <a:p>
            <a:r>
              <a:rPr lang="es-AR" dirty="0"/>
              <a:t>El tipo exige para su configuración que el trabajo infantil prohibido sea </a:t>
            </a: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aprovechado económicamente por el autor</a:t>
            </a:r>
            <a:r>
              <a:rPr lang="es-AR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Configuración del Delito</a:t>
            </a:r>
          </a:p>
        </p:txBody>
      </p:sp>
      <p:sp>
        <p:nvSpPr>
          <p:cNvPr id="4" name="Marcador de contenido 3"/>
          <p:cNvSpPr txBox="1">
            <a:spLocks/>
          </p:cNvSpPr>
          <p:nvPr/>
        </p:nvSpPr>
        <p:spPr>
          <a:xfrm>
            <a:off x="6867900" y="2535384"/>
            <a:ext cx="4588410" cy="1558635"/>
          </a:xfrm>
          <a:prstGeom prst="wedgeEllipseCallout">
            <a:avLst>
              <a:gd name="adj1" fmla="val -52822"/>
              <a:gd name="adj2" fmla="val -53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hay aprovechamiento económico?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10000" y="4156643"/>
            <a:ext cx="992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</a:rPr>
              <a:t>Cuando el valor agregado por el trabajo de un menor de 16 años es apropiado por un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tercero/empleador.</a:t>
            </a:r>
          </a:p>
        </p:txBody>
      </p:sp>
      <p:sp>
        <p:nvSpPr>
          <p:cNvPr id="6" name="Corchetes 5"/>
          <p:cNvSpPr/>
          <p:nvPr/>
        </p:nvSpPr>
        <p:spPr>
          <a:xfrm>
            <a:off x="2412193" y="5419161"/>
            <a:ext cx="6718931" cy="1267691"/>
          </a:xfrm>
          <a:prstGeom prst="bracketPair">
            <a:avLst>
              <a:gd name="adj" fmla="val 48635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AR" sz="2000" dirty="0">
                <a:solidFill>
                  <a:schemeClr val="bg1"/>
                </a:solidFill>
              </a:rPr>
              <a:t>La utilización de la fuerza de trabajo de la persona que trabaja tiene </a:t>
            </a:r>
            <a:r>
              <a:rPr lang="es-AR" sz="2000" i="1" dirty="0">
                <a:solidFill>
                  <a:schemeClr val="bg1"/>
                </a:solidFill>
              </a:rPr>
              <a:t>en si </a:t>
            </a:r>
            <a:r>
              <a:rPr lang="es-AR" sz="2000" dirty="0">
                <a:solidFill>
                  <a:schemeClr val="bg1"/>
                </a:solidFill>
              </a:rPr>
              <a:t>una </a:t>
            </a:r>
            <a:r>
              <a:rPr lang="es-AR" sz="2000" b="1" dirty="0">
                <a:solidFill>
                  <a:schemeClr val="bg1"/>
                </a:solidFill>
              </a:rPr>
              <a:t>finalidad económica</a:t>
            </a:r>
          </a:p>
        </p:txBody>
      </p:sp>
    </p:spTree>
    <p:extLst>
      <p:ext uri="{BB962C8B-B14F-4D97-AF65-F5344CB8AC3E}">
        <p14:creationId xmlns:p14="http://schemas.microsoft.com/office/powerpoint/2010/main" val="24950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78082" y="1828801"/>
            <a:ext cx="9434946" cy="4029998"/>
          </a:xfrm>
        </p:spPr>
        <p:txBody>
          <a:bodyPr/>
          <a:lstStyle/>
          <a:p>
            <a:pPr algn="ctr"/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para el autoconsumo</a:t>
            </a:r>
          </a:p>
          <a:p>
            <a:r>
              <a:rPr lang="es-AR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s-AR" dirty="0">
                <a:solidFill>
                  <a:schemeClr val="bg1"/>
                </a:solidFill>
              </a:rPr>
              <a:t>Cuando un menor de 16 años realice actividades económicas para </a:t>
            </a: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 exclusivo propio</a:t>
            </a:r>
            <a:r>
              <a:rPr lang="es-AR" dirty="0">
                <a:solidFill>
                  <a:schemeClr val="bg1"/>
                </a:solidFill>
              </a:rPr>
              <a:t>,</a:t>
            </a:r>
            <a:r>
              <a:rPr lang="es-AR" dirty="0"/>
              <a:t> </a:t>
            </a:r>
            <a:r>
              <a:rPr lang="es-AR" dirty="0">
                <a:solidFill>
                  <a:schemeClr val="bg1"/>
                </a:solidFill>
              </a:rPr>
              <a:t>aunque la conducta se encuentre </a:t>
            </a:r>
            <a:r>
              <a:rPr lang="es-AR" u="sng" dirty="0">
                <a:solidFill>
                  <a:schemeClr val="bg1"/>
                </a:solidFill>
              </a:rPr>
              <a:t>prohibida por la norma laboral</a:t>
            </a:r>
            <a:r>
              <a:rPr lang="es-AR" dirty="0">
                <a:solidFill>
                  <a:schemeClr val="bg1"/>
                </a:solidFill>
              </a:rPr>
              <a:t>, </a:t>
            </a: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sería punible </a:t>
            </a:r>
            <a:r>
              <a:rPr lang="es-AR" i="1" dirty="0">
                <a:solidFill>
                  <a:schemeClr val="bg1"/>
                </a:solidFill>
              </a:rPr>
              <a:t>pues faltaría el aprovechamiento económico de un tercero, elemento necesario para la tipificación del delito</a:t>
            </a:r>
            <a:r>
              <a:rPr lang="es-A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Situaciones no </a:t>
            </a:r>
            <a:r>
              <a:rPr lang="es-AR" dirty="0" err="1"/>
              <a:t>tipificables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835644" y="1828801"/>
            <a:ext cx="10386537" cy="529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noFill/>
            </a:endParaRPr>
          </a:p>
        </p:txBody>
      </p:sp>
      <p:sp>
        <p:nvSpPr>
          <p:cNvPr id="6" name="Trapecio 5"/>
          <p:cNvSpPr/>
          <p:nvPr/>
        </p:nvSpPr>
        <p:spPr>
          <a:xfrm rot="10800000">
            <a:off x="11155466" y="2815936"/>
            <a:ext cx="477982" cy="1402773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onector 6"/>
          <p:cNvSpPr/>
          <p:nvPr/>
        </p:nvSpPr>
        <p:spPr>
          <a:xfrm>
            <a:off x="11222181" y="4395355"/>
            <a:ext cx="384464" cy="25977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69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37713" y="1641765"/>
            <a:ext cx="10535087" cy="4862944"/>
          </a:xfrm>
        </p:spPr>
        <p:txBody>
          <a:bodyPr/>
          <a:lstStyle/>
          <a:p>
            <a:pPr algn="ctr"/>
            <a:r>
              <a:rPr lang="es-AR" dirty="0"/>
              <a:t>       ¿</a:t>
            </a:r>
            <a:r>
              <a:rPr lang="es-AR" i="1" dirty="0">
                <a:solidFill>
                  <a:schemeClr val="bg1"/>
                </a:solidFill>
              </a:rPr>
              <a:t>Quién se aprovecha económicamente del trabajo de un niño/a?</a:t>
            </a:r>
          </a:p>
          <a:p>
            <a:endParaRPr lang="es-AR" i="1" dirty="0"/>
          </a:p>
          <a:p>
            <a:r>
              <a:rPr lang="es-AR" dirty="0"/>
              <a:t>                        </a:t>
            </a:r>
            <a:r>
              <a:rPr lang="es-AR" dirty="0">
                <a:solidFill>
                  <a:schemeClr val="bg1"/>
                </a:solidFill>
              </a:rPr>
              <a:t>Persona física                                           Persona Jurídica</a:t>
            </a:r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r>
              <a:rPr lang="es-AR" dirty="0"/>
              <a:t>          </a:t>
            </a:r>
            <a:r>
              <a:rPr lang="es-AR" dirty="0">
                <a:solidFill>
                  <a:schemeClr val="bg1"/>
                </a:solidFill>
              </a:rPr>
              <a:t>Conductas simuladas o fraudulentas</a:t>
            </a:r>
          </a:p>
          <a:p>
            <a:pPr algn="just"/>
            <a:endParaRPr lang="es-AR" dirty="0"/>
          </a:p>
          <a:p>
            <a:pPr algn="ctr"/>
            <a:r>
              <a:rPr lang="es-AR" dirty="0"/>
              <a:t>           </a:t>
            </a:r>
            <a:r>
              <a:rPr lang="es-AR" i="1" dirty="0">
                <a:solidFill>
                  <a:schemeClr val="bg1"/>
                </a:solidFill>
              </a:rPr>
              <a:t>Es importante determinar </a:t>
            </a:r>
            <a:r>
              <a:rPr lang="es-A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quien/es</a:t>
            </a:r>
            <a:r>
              <a:rPr lang="es-AR" i="1" dirty="0">
                <a:solidFill>
                  <a:schemeClr val="bg1"/>
                </a:solidFill>
              </a:rPr>
              <a:t> se benefician con el trabajo infantil</a:t>
            </a:r>
          </a:p>
          <a:p>
            <a:pPr algn="just"/>
            <a:endParaRPr lang="es-AR" dirty="0"/>
          </a:p>
          <a:p>
            <a:pPr algn="just"/>
            <a:endParaRPr lang="es-A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Sujeto Activo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421480" y="1735283"/>
            <a:ext cx="1122218" cy="3636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 abajo 6"/>
          <p:cNvSpPr/>
          <p:nvPr/>
        </p:nvSpPr>
        <p:spPr>
          <a:xfrm>
            <a:off x="3345873" y="2098965"/>
            <a:ext cx="135081" cy="70555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abajo 12"/>
          <p:cNvSpPr/>
          <p:nvPr/>
        </p:nvSpPr>
        <p:spPr>
          <a:xfrm>
            <a:off x="9005455" y="2098965"/>
            <a:ext cx="135081" cy="70555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heurón 13"/>
          <p:cNvSpPr/>
          <p:nvPr/>
        </p:nvSpPr>
        <p:spPr>
          <a:xfrm rot="5400000">
            <a:off x="3156238" y="3299117"/>
            <a:ext cx="514349" cy="836468"/>
          </a:xfrm>
          <a:prstGeom prst="chevron">
            <a:avLst>
              <a:gd name="adj" fmla="val 524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8" name="Redondear rectángulo de esquina diagonal 27"/>
          <p:cNvSpPr/>
          <p:nvPr/>
        </p:nvSpPr>
        <p:spPr>
          <a:xfrm>
            <a:off x="1246418" y="5247409"/>
            <a:ext cx="9892636" cy="914400"/>
          </a:xfrm>
          <a:prstGeom prst="round2Diag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heurón 16"/>
          <p:cNvSpPr/>
          <p:nvPr/>
        </p:nvSpPr>
        <p:spPr>
          <a:xfrm rot="5400000">
            <a:off x="8883362" y="3299118"/>
            <a:ext cx="514349" cy="836468"/>
          </a:xfrm>
          <a:prstGeom prst="chevron">
            <a:avLst>
              <a:gd name="adj" fmla="val 524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9" name="Igual que 28"/>
          <p:cNvSpPr/>
          <p:nvPr/>
        </p:nvSpPr>
        <p:spPr>
          <a:xfrm>
            <a:off x="5725391" y="4717473"/>
            <a:ext cx="852054" cy="457200"/>
          </a:xfrm>
          <a:prstGeom prst="mathEqual">
            <a:avLst>
              <a:gd name="adj1" fmla="val 18975"/>
              <a:gd name="adj2" fmla="val 299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27424" y="1600201"/>
            <a:ext cx="10554574" cy="38134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AR" b="1" i="1" dirty="0">
                <a:solidFill>
                  <a:srgbClr val="0070C0"/>
                </a:solidFill>
              </a:rPr>
              <a:t>Quedan exceptuadas las tareas que tuvieren fines pedagógicos o de capacitación exclusivamente</a:t>
            </a:r>
          </a:p>
          <a:p>
            <a:pPr algn="just"/>
            <a:r>
              <a:rPr lang="es-AR" dirty="0"/>
              <a:t>Si la actividad que realiza una persona menor de 16 años tiene como objetivo único un fin de carácter pedagógico o su propósito es la capacitación del niño, no se aplicará la pena.   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s-AR" b="1" i="1" dirty="0">
                <a:solidFill>
                  <a:srgbClr val="0070C0"/>
                </a:solidFill>
              </a:rPr>
              <a:t>No será punible el padre, madre, tutor o guardador del niño o niña que incurriere en la conducta descripta</a:t>
            </a:r>
          </a:p>
          <a:p>
            <a:pPr algn="just"/>
            <a:r>
              <a:rPr lang="es-A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La preservación del grupo familiar, en tanto grupo fundamental de la sociedad, es el fundamento para la exención de la pena.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Excusas absolutorias</a:t>
            </a:r>
          </a:p>
        </p:txBody>
      </p:sp>
    </p:spTree>
    <p:extLst>
      <p:ext uri="{BB962C8B-B14F-4D97-AF65-F5344CB8AC3E}">
        <p14:creationId xmlns:p14="http://schemas.microsoft.com/office/powerpoint/2010/main" val="6371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4210" y="984142"/>
            <a:ext cx="11546237" cy="5873857"/>
          </a:xfrm>
        </p:spPr>
        <p:txBody>
          <a:bodyPr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Empresas familiares o trabajo intrafamiliar 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err="1" smtClean="0">
                <a:solidFill>
                  <a:schemeClr val="bg1"/>
                </a:solidFill>
              </a:rPr>
              <a:t>Niñ</a:t>
            </a:r>
            <a:r>
              <a:rPr lang="es-AR" dirty="0" smtClean="0">
                <a:solidFill>
                  <a:schemeClr val="bg1"/>
                </a:solidFill>
              </a:rPr>
              <a:t>@ </a:t>
            </a:r>
            <a:r>
              <a:rPr lang="es-AR" dirty="0" smtClean="0">
                <a:solidFill>
                  <a:srgbClr val="00B0F0"/>
                </a:solidFill>
              </a:rPr>
              <a:t>+ de 14 y – de 16 años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smtClean="0">
                <a:solidFill>
                  <a:srgbClr val="00B0F0"/>
                </a:solidFill>
              </a:rPr>
              <a:t>Titular de la empresa </a:t>
            </a:r>
            <a:r>
              <a:rPr lang="es-AR" dirty="0" smtClean="0">
                <a:solidFill>
                  <a:schemeClr val="bg1"/>
                </a:solidFill>
              </a:rPr>
              <a:t>sea el padre, la madre o el tutor 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smtClean="0">
                <a:solidFill>
                  <a:srgbClr val="00B0F0"/>
                </a:solidFill>
              </a:rPr>
              <a:t>Jornada</a:t>
            </a:r>
            <a:r>
              <a:rPr lang="es-AR" dirty="0" smtClean="0">
                <a:solidFill>
                  <a:schemeClr val="bg1"/>
                </a:solidFill>
              </a:rPr>
              <a:t> laboral </a:t>
            </a:r>
            <a:r>
              <a:rPr lang="es-AR" dirty="0" smtClean="0">
                <a:solidFill>
                  <a:srgbClr val="00B0F0"/>
                </a:solidFill>
              </a:rPr>
              <a:t>no exceda de 3 horas días y hasta 15 horas semanales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Que las tareas </a:t>
            </a:r>
            <a:r>
              <a:rPr lang="es-AR" dirty="0" smtClean="0">
                <a:solidFill>
                  <a:srgbClr val="00B0F0"/>
                </a:solidFill>
              </a:rPr>
              <a:t>no sean penosas, peligrosas e insalubres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Que cumpla con la </a:t>
            </a:r>
            <a:r>
              <a:rPr lang="es-AR" dirty="0" smtClean="0">
                <a:solidFill>
                  <a:srgbClr val="00B0F0"/>
                </a:solidFill>
              </a:rPr>
              <a:t>asistencia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smtClean="0">
                <a:solidFill>
                  <a:srgbClr val="00B0F0"/>
                </a:solidFill>
              </a:rPr>
              <a:t>escolar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Que cuenta con la </a:t>
            </a:r>
            <a:r>
              <a:rPr lang="es-AR" dirty="0" smtClean="0">
                <a:solidFill>
                  <a:srgbClr val="00B0F0"/>
                </a:solidFill>
              </a:rPr>
              <a:t>autorización otorgada </a:t>
            </a:r>
            <a:r>
              <a:rPr lang="es-AR" dirty="0" smtClean="0">
                <a:solidFill>
                  <a:schemeClr val="bg1"/>
                </a:solidFill>
              </a:rPr>
              <a:t>por el área administrativa laboral del lugar donde desempeñará las tareas.</a:t>
            </a:r>
          </a:p>
          <a:p>
            <a:pPr algn="ctr"/>
            <a:r>
              <a:rPr lang="es-AR" sz="32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</a:t>
            </a:r>
            <a:endParaRPr lang="es-AR" sz="3200" dirty="0">
              <a:solidFill>
                <a:srgbClr val="00B0F0"/>
              </a:solidFill>
            </a:endParaRPr>
          </a:p>
          <a:p>
            <a:pPr algn="just"/>
            <a:r>
              <a:rPr lang="es-AR" sz="2000" i="1" dirty="0" smtClean="0">
                <a:solidFill>
                  <a:srgbClr val="0070C0"/>
                </a:solidFill>
              </a:rPr>
              <a:t>No podrás concederse cuando la empresa se encuentre subordinada económicamente o fuere contratista o proveedora de otra empresa, cualquiera sea la forma de descentralización productiva que adquiera esa relación. (art. 189 bis Ley 26.390).  </a:t>
            </a:r>
            <a:endParaRPr lang="es-AR" sz="2000" i="1" dirty="0">
              <a:solidFill>
                <a:srgbClr val="0070C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4210" y="-209227"/>
            <a:ext cx="11017788" cy="1419469"/>
          </a:xfrm>
        </p:spPr>
        <p:txBody>
          <a:bodyPr/>
          <a:lstStyle/>
          <a:p>
            <a:r>
              <a:rPr lang="es-AR" dirty="0" smtClean="0"/>
              <a:t>Excepciones a la regla general de la prohibición del TI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693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5644" y="1588576"/>
            <a:ext cx="10648599" cy="5091193"/>
          </a:xfrm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Siempre </a:t>
            </a:r>
            <a:r>
              <a:rPr lang="es-AR" dirty="0">
                <a:solidFill>
                  <a:schemeClr val="bg1"/>
                </a:solidFill>
              </a:rPr>
              <a:t>y cuando se cumplan los requisitos establecidos por la autoridad       administrativa provincial y de CABA</a:t>
            </a:r>
          </a:p>
          <a:p>
            <a:endParaRPr lang="es-AR" dirty="0" smtClean="0"/>
          </a:p>
          <a:p>
            <a:pPr algn="ctr"/>
            <a:r>
              <a:rPr lang="es-AR" sz="3200" b="1" dirty="0" smtClean="0">
                <a:solidFill>
                  <a:srgbClr val="00B0F0"/>
                </a:solidFill>
              </a:rPr>
              <a:t>Art. 8 Convenio 138 de la OIT </a:t>
            </a:r>
          </a:p>
          <a:p>
            <a:endParaRPr lang="es-AR" dirty="0" smtClean="0"/>
          </a:p>
          <a:p>
            <a:r>
              <a:rPr lang="es-AR" dirty="0" smtClean="0"/>
              <a:t>CABA, Buenos Aires, Entre Ríos, Córdoba, </a:t>
            </a:r>
            <a:r>
              <a:rPr lang="es-AR" sz="3200" b="1" dirty="0" smtClean="0">
                <a:solidFill>
                  <a:srgbClr val="0070C0"/>
                </a:solidFill>
              </a:rPr>
              <a:t>Mendoza</a:t>
            </a:r>
            <a:r>
              <a:rPr lang="es-AR" dirty="0" smtClean="0"/>
              <a:t>, Río Negro, Salta y Santa Fe.                                                            </a:t>
            </a:r>
            <a:r>
              <a:rPr lang="es-AR" sz="4800" dirty="0" smtClean="0">
                <a:sym typeface="Wingdings" panose="05000000000000000000" pitchFamily="2" charset="2"/>
              </a:rPr>
              <a:t></a:t>
            </a:r>
            <a:endParaRPr lang="es-AR" sz="4800" dirty="0" smtClean="0"/>
          </a:p>
          <a:p>
            <a:pPr algn="r"/>
            <a:r>
              <a:rPr lang="es-AR" b="1" dirty="0" smtClean="0">
                <a:solidFill>
                  <a:srgbClr val="0070C0"/>
                </a:solidFill>
              </a:rPr>
              <a:t>Resolución SubSTySSN°4109/11</a:t>
            </a:r>
            <a:endParaRPr lang="es-AR" b="1" dirty="0">
              <a:solidFill>
                <a:srgbClr val="0070C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Excepción: </a:t>
            </a:r>
            <a:r>
              <a:rPr lang="es-AR" dirty="0">
                <a:solidFill>
                  <a:schemeClr val="tx1"/>
                </a:solidFill>
              </a:rPr>
              <a:t>Representaciones artísticas</a:t>
            </a:r>
            <a:r>
              <a:rPr lang="es-AR" dirty="0">
                <a:solidFill>
                  <a:srgbClr val="0070C0"/>
                </a:solidFill>
              </a:rPr>
              <a:t/>
            </a:r>
            <a:br>
              <a:rPr lang="es-AR" dirty="0">
                <a:solidFill>
                  <a:srgbClr val="0070C0"/>
                </a:solidFill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011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s-ES" sz="2800" dirty="0">
                <a:solidFill>
                  <a:srgbClr val="0070C0"/>
                </a:solidFill>
              </a:rPr>
              <a:t>Escaso valor probatorio </a:t>
            </a:r>
            <a:r>
              <a:rPr lang="es-ES" sz="2800" dirty="0">
                <a:solidFill>
                  <a:schemeClr val="bg1"/>
                </a:solidFill>
              </a:rPr>
              <a:t>de las pruebas aportadas por la inspección </a:t>
            </a:r>
            <a:r>
              <a:rPr lang="es-ES" sz="2800" dirty="0" smtClean="0">
                <a:solidFill>
                  <a:schemeClr val="bg1"/>
                </a:solidFill>
              </a:rPr>
              <a:t>nacional</a:t>
            </a:r>
            <a:endParaRPr lang="es-ES" sz="2800" b="1" dirty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s-ES" sz="2800" dirty="0">
                <a:solidFill>
                  <a:srgbClr val="0070C0"/>
                </a:solidFill>
              </a:rPr>
              <a:t>No hay relación laboral con el </a:t>
            </a:r>
            <a:r>
              <a:rPr lang="es-ES" sz="2800" dirty="0" smtClean="0">
                <a:solidFill>
                  <a:srgbClr val="0070C0"/>
                </a:solidFill>
              </a:rPr>
              <a:t>niño</a:t>
            </a:r>
            <a:endParaRPr lang="es-E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s-ES" sz="2800" dirty="0">
                <a:solidFill>
                  <a:schemeClr val="bg1"/>
                </a:solidFill>
              </a:rPr>
              <a:t>El niño </a:t>
            </a:r>
            <a:r>
              <a:rPr lang="es-ES" sz="2800" dirty="0">
                <a:solidFill>
                  <a:srgbClr val="0070C0"/>
                </a:solidFill>
              </a:rPr>
              <a:t>no estaba obligado a trabajar </a:t>
            </a:r>
            <a:endParaRPr lang="es-ES" sz="28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s-ES" sz="2800" dirty="0" smtClean="0">
                <a:solidFill>
                  <a:srgbClr val="0070C0"/>
                </a:solidFill>
              </a:rPr>
              <a:t>Falta </a:t>
            </a:r>
            <a:r>
              <a:rPr lang="es-ES" sz="2800" dirty="0">
                <a:solidFill>
                  <a:srgbClr val="0070C0"/>
                </a:solidFill>
              </a:rPr>
              <a:t>de “aprovechamiento económico </a:t>
            </a:r>
            <a:r>
              <a:rPr lang="es-ES" sz="2800" dirty="0">
                <a:solidFill>
                  <a:schemeClr val="bg1"/>
                </a:solidFill>
              </a:rPr>
              <a:t>del niño” </a:t>
            </a:r>
            <a:endParaRPr lang="es-ES" sz="28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s-ES" sz="2800" dirty="0" smtClean="0">
                <a:solidFill>
                  <a:schemeClr val="bg1"/>
                </a:solidFill>
              </a:rPr>
              <a:t>El </a:t>
            </a:r>
            <a:r>
              <a:rPr lang="es-ES" sz="2800" dirty="0">
                <a:solidFill>
                  <a:srgbClr val="0070C0"/>
                </a:solidFill>
              </a:rPr>
              <a:t>niño no está afectado </a:t>
            </a:r>
            <a:r>
              <a:rPr lang="es-ES" sz="2800" dirty="0">
                <a:solidFill>
                  <a:schemeClr val="bg1"/>
                </a:solidFill>
              </a:rPr>
              <a:t>por el </a:t>
            </a:r>
            <a:r>
              <a:rPr lang="es-ES" sz="2800" dirty="0" smtClean="0">
                <a:solidFill>
                  <a:schemeClr val="bg1"/>
                </a:solidFill>
              </a:rPr>
              <a:t>trabajo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s-ES" sz="2800" dirty="0">
                <a:solidFill>
                  <a:srgbClr val="0070C0"/>
                </a:solidFill>
              </a:rPr>
              <a:t>No está afectada </a:t>
            </a:r>
            <a:r>
              <a:rPr lang="es-ES" sz="2800" dirty="0">
                <a:solidFill>
                  <a:schemeClr val="bg1"/>
                </a:solidFill>
              </a:rPr>
              <a:t>la </a:t>
            </a:r>
            <a:r>
              <a:rPr lang="es-ES" sz="2800" dirty="0">
                <a:solidFill>
                  <a:srgbClr val="0070C0"/>
                </a:solidFill>
              </a:rPr>
              <a:t>libertad</a:t>
            </a:r>
            <a:r>
              <a:rPr lang="es-ES" sz="2800" dirty="0">
                <a:solidFill>
                  <a:schemeClr val="bg1"/>
                </a:solidFill>
              </a:rPr>
              <a:t> del niño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s-ES" sz="2800" dirty="0" smtClean="0">
                <a:solidFill>
                  <a:schemeClr val="bg1"/>
                </a:solidFill>
              </a:rPr>
              <a:t>Falta </a:t>
            </a:r>
            <a:r>
              <a:rPr lang="es-ES" sz="2800" dirty="0">
                <a:solidFill>
                  <a:schemeClr val="bg1"/>
                </a:solidFill>
              </a:rPr>
              <a:t>de mérito sin argumentación </a:t>
            </a:r>
            <a:endParaRPr lang="es-ES" sz="28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s-ES" sz="2800" dirty="0">
                <a:solidFill>
                  <a:schemeClr val="bg1"/>
                </a:solidFill>
              </a:rPr>
              <a:t>Archivo sin información 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endParaRPr lang="es-ES" sz="2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s-ES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274 denuncias/104 Archivos …algunas argumentaciones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03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tipo penal </a:t>
            </a: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requiere</a:t>
            </a:r>
            <a:r>
              <a:rPr lang="es-AR" dirty="0"/>
              <a:t> para su configuración:</a:t>
            </a:r>
          </a:p>
          <a:p>
            <a:endParaRPr lang="es-A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dirty="0"/>
              <a:t>El </a:t>
            </a:r>
            <a:r>
              <a:rPr lang="es-AR" dirty="0">
                <a:solidFill>
                  <a:srgbClr val="0070C0"/>
                </a:solidFill>
              </a:rPr>
              <a:t>empleo de medios comisivos </a:t>
            </a:r>
            <a:r>
              <a:rPr lang="es-AR" dirty="0"/>
              <a:t>para </a:t>
            </a:r>
            <a:r>
              <a:rPr lang="es-AR" dirty="0">
                <a:solidFill>
                  <a:srgbClr val="0070C0"/>
                </a:solidFill>
              </a:rPr>
              <a:t>afectar el consentimiento del niño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dirty="0"/>
              <a:t>Que se la haya </a:t>
            </a:r>
            <a:r>
              <a:rPr lang="es-AR" dirty="0">
                <a:solidFill>
                  <a:srgbClr val="0070C0"/>
                </a:solidFill>
              </a:rPr>
              <a:t>causado al niño trabajador daño físico y/o psíquico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dirty="0"/>
              <a:t>Que se haya </a:t>
            </a:r>
            <a:r>
              <a:rPr lang="es-AR" dirty="0">
                <a:solidFill>
                  <a:srgbClr val="0070C0"/>
                </a:solidFill>
              </a:rPr>
              <a:t>afectado la libertad ambulatoria </a:t>
            </a:r>
            <a:r>
              <a:rPr lang="es-AR" dirty="0"/>
              <a:t>del niño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dirty="0"/>
              <a:t>Que el </a:t>
            </a:r>
            <a:r>
              <a:rPr lang="es-AR" dirty="0">
                <a:solidFill>
                  <a:srgbClr val="0070C0"/>
                </a:solidFill>
              </a:rPr>
              <a:t>niño trabajador no hay percibido beneficio alguno </a:t>
            </a:r>
            <a:r>
              <a:rPr lang="es-AR" dirty="0"/>
              <a:t>a cambio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dirty="0"/>
              <a:t>Considerar el </a:t>
            </a:r>
            <a:r>
              <a:rPr lang="es-AR" dirty="0">
                <a:solidFill>
                  <a:srgbClr val="0070C0"/>
                </a:solidFill>
              </a:rPr>
              <a:t>contexto socio-ambiental </a:t>
            </a:r>
            <a:r>
              <a:rPr lang="es-AR" dirty="0"/>
              <a:t>del niño </a:t>
            </a:r>
            <a:r>
              <a:rPr lang="es-AR" dirty="0">
                <a:solidFill>
                  <a:srgbClr val="0070C0"/>
                </a:solidFill>
              </a:rPr>
              <a:t>como justificación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norma no exige</a:t>
            </a:r>
          </a:p>
        </p:txBody>
      </p:sp>
    </p:spTree>
    <p:extLst>
      <p:ext uri="{BB962C8B-B14F-4D97-AF65-F5344CB8AC3E}">
        <p14:creationId xmlns:p14="http://schemas.microsoft.com/office/powerpoint/2010/main" val="13157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42900" y="1517073"/>
            <a:ext cx="11047319" cy="4341726"/>
          </a:xfrm>
        </p:spPr>
        <p:txBody>
          <a:bodyPr/>
          <a:lstStyle/>
          <a:p>
            <a:r>
              <a:rPr lang="es-AR" dirty="0"/>
              <a:t>Instrumentos públicos: </a:t>
            </a:r>
            <a:r>
              <a:rPr lang="es-AR" b="1" dirty="0"/>
              <a:t>“Acta de Infracción por Trabajo Infantil Prohibido”</a:t>
            </a:r>
          </a:p>
          <a:p>
            <a:r>
              <a:rPr lang="es-AR" dirty="0"/>
              <a:t>                                        </a:t>
            </a:r>
          </a:p>
          <a:p>
            <a:r>
              <a:rPr lang="es-AR" dirty="0"/>
              <a:t>                                                     </a:t>
            </a: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Fuerza probatoria</a:t>
            </a:r>
            <a:r>
              <a:rPr lang="es-AR" dirty="0"/>
              <a:t>: presunción de autenticidad          								          y veracidad </a:t>
            </a:r>
          </a:p>
          <a:p>
            <a:r>
              <a:rPr lang="es-AR" dirty="0"/>
              <a:t>                                              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acreditación del hecho denunciado por la inspección laboral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0" y="2060500"/>
            <a:ext cx="3148446" cy="452004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4114800" y="2639291"/>
            <a:ext cx="675409" cy="31172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4935682" y="3938155"/>
            <a:ext cx="6068291" cy="197427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5899150" y="4320524"/>
            <a:ext cx="472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Testimonio de los inspectores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Fotografías, videos, registros sonoros, etc.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ás 7"/>
          <p:cNvSpPr/>
          <p:nvPr/>
        </p:nvSpPr>
        <p:spPr>
          <a:xfrm>
            <a:off x="5161396" y="4364773"/>
            <a:ext cx="737754" cy="727364"/>
          </a:xfrm>
          <a:prstGeom prst="mathPlus">
            <a:avLst>
              <a:gd name="adj1" fmla="val 1494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93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865312" y="4044710"/>
            <a:ext cx="2919846" cy="12451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AR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5645" y="1828801"/>
            <a:ext cx="11248982" cy="1735281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 justa </a:t>
            </a:r>
            <a:r>
              <a:rPr lang="es-A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del tipo penal</a:t>
            </a:r>
          </a:p>
          <a:p>
            <a:r>
              <a:rPr lang="es-AR" dirty="0"/>
              <a:t>                      </a:t>
            </a:r>
            <a:r>
              <a:rPr lang="es-A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Sanción al victimario</a:t>
            </a:r>
          </a:p>
          <a:p>
            <a:r>
              <a:rPr lang="es-AR" dirty="0"/>
              <a:t>                      </a:t>
            </a:r>
            <a:r>
              <a:rPr lang="es-AR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Impulso de MEDIDAS RESTITUTIVAS de los derechos vulnerados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0000" y="124691"/>
            <a:ext cx="10571998" cy="1085551"/>
          </a:xfrm>
        </p:spPr>
        <p:txBody>
          <a:bodyPr/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dirty="0"/>
              <a:t>¿De qué manera el derecho penal podría intervenir velando por los derechos de los niños?</a:t>
            </a:r>
            <a:br>
              <a:rPr lang="es-AR" dirty="0"/>
            </a:br>
            <a:endParaRPr lang="es-AR" dirty="0"/>
          </a:p>
        </p:txBody>
      </p:sp>
      <p:sp>
        <p:nvSpPr>
          <p:cNvPr id="5" name="Flecha doblada hacia arriba 4"/>
          <p:cNvSpPr/>
          <p:nvPr/>
        </p:nvSpPr>
        <p:spPr>
          <a:xfrm rot="5400000">
            <a:off x="2127807" y="2134412"/>
            <a:ext cx="394854" cy="727363"/>
          </a:xfrm>
          <a:prstGeom prst="bentUpArrow">
            <a:avLst>
              <a:gd name="adj1" fmla="val 30556"/>
              <a:gd name="adj2" fmla="val 27778"/>
              <a:gd name="adj3" fmla="val 3076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Flecha doblada hacia arriba 5"/>
          <p:cNvSpPr/>
          <p:nvPr/>
        </p:nvSpPr>
        <p:spPr>
          <a:xfrm rot="5400000">
            <a:off x="2127807" y="2615041"/>
            <a:ext cx="394854" cy="727363"/>
          </a:xfrm>
          <a:prstGeom prst="bentUpArrow">
            <a:avLst>
              <a:gd name="adj1" fmla="val 30556"/>
              <a:gd name="adj2" fmla="val 27778"/>
              <a:gd name="adj3" fmla="val 3076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389871" y="4790665"/>
            <a:ext cx="2140529" cy="12573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/>
          <p:cNvSpPr/>
          <p:nvPr/>
        </p:nvSpPr>
        <p:spPr>
          <a:xfrm>
            <a:off x="8836645" y="4044709"/>
            <a:ext cx="3241963" cy="19066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9037262" y="4323852"/>
            <a:ext cx="2787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Sistema de protección integral (articulación nacional, provincial y local) </a:t>
            </a:r>
          </a:p>
          <a:p>
            <a:pPr algn="ctr"/>
            <a:r>
              <a:rPr lang="es-AR" dirty="0" smtClean="0">
                <a:solidFill>
                  <a:srgbClr val="0070C0"/>
                </a:solidFill>
              </a:rPr>
              <a:t>Políticas públicas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805507" y="4850413"/>
            <a:ext cx="130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Sujetos de derechos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67163" y="4159467"/>
            <a:ext cx="237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Integralidad e</a:t>
            </a:r>
          </a:p>
          <a:p>
            <a:pPr algn="ctr"/>
            <a:r>
              <a:rPr lang="es-AR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interdependencia </a:t>
            </a:r>
          </a:p>
          <a:p>
            <a:pPr algn="ctr"/>
            <a:r>
              <a:rPr lang="es-AR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de derechos</a:t>
            </a:r>
          </a:p>
        </p:txBody>
      </p:sp>
      <p:cxnSp>
        <p:nvCxnSpPr>
          <p:cNvPr id="16" name="Conector recto de flecha 15"/>
          <p:cNvCxnSpPr>
            <a:stCxn id="2" idx="2"/>
          </p:cNvCxnSpPr>
          <p:nvPr/>
        </p:nvCxnSpPr>
        <p:spPr>
          <a:xfrm>
            <a:off x="6460136" y="3564082"/>
            <a:ext cx="3009" cy="68603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2" idx="2"/>
          </p:cNvCxnSpPr>
          <p:nvPr/>
        </p:nvCxnSpPr>
        <p:spPr>
          <a:xfrm flipH="1">
            <a:off x="4083627" y="3564082"/>
            <a:ext cx="2376509" cy="4806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2" idx="2"/>
          </p:cNvCxnSpPr>
          <p:nvPr/>
        </p:nvCxnSpPr>
        <p:spPr>
          <a:xfrm>
            <a:off x="6460136" y="3564082"/>
            <a:ext cx="2099149" cy="42088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1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361209" y="1548246"/>
            <a:ext cx="9112827" cy="5174672"/>
          </a:xfrm>
        </p:spPr>
        <p:txBody>
          <a:bodyPr/>
          <a:lstStyle/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AR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AR" dirty="0"/>
              <a:t>Necesidad de construir un </a:t>
            </a:r>
            <a:r>
              <a:rPr lang="es-AR" b="1" dirty="0"/>
              <a:t>enfoque común </a:t>
            </a:r>
            <a:r>
              <a:rPr lang="es-AR" dirty="0"/>
              <a:t>respecto al artículo 148bis.</a:t>
            </a:r>
          </a:p>
          <a:p>
            <a:endParaRPr lang="es-AR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AR" dirty="0"/>
              <a:t>Acercar a los operadores judiciales la </a:t>
            </a:r>
            <a:r>
              <a:rPr lang="es-AR" b="1" dirty="0"/>
              <a:t>perspectiva del derecho laboral</a:t>
            </a:r>
            <a:r>
              <a:rPr lang="es-AR" dirty="0"/>
              <a:t> respecto del derecho de los niños y niñas a NO trabajar.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Guía para la Interpretación del Delito de Trabajo Infantil</a:t>
            </a:r>
          </a:p>
        </p:txBody>
      </p:sp>
      <p:sp>
        <p:nvSpPr>
          <p:cNvPr id="5" name="Llamada ovalada 4"/>
          <p:cNvSpPr/>
          <p:nvPr/>
        </p:nvSpPr>
        <p:spPr>
          <a:xfrm>
            <a:off x="249381" y="1839190"/>
            <a:ext cx="5226627" cy="1569028"/>
          </a:xfrm>
          <a:prstGeom prst="wedgeEllipseCallout">
            <a:avLst>
              <a:gd name="adj1" fmla="val -49443"/>
              <a:gd name="adj2" fmla="val -53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motivó la confección de este material?</a:t>
            </a:r>
          </a:p>
        </p:txBody>
      </p:sp>
    </p:spTree>
    <p:extLst>
      <p:ext uri="{BB962C8B-B14F-4D97-AF65-F5344CB8AC3E}">
        <p14:creationId xmlns:p14="http://schemas.microsoft.com/office/powerpoint/2010/main" val="39844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¿Cómo sería una aplicación justa?</a:t>
            </a:r>
          </a:p>
        </p:txBody>
      </p:sp>
      <p:sp>
        <p:nvSpPr>
          <p:cNvPr id="4" name="Pentágono 3"/>
          <p:cNvSpPr/>
          <p:nvPr/>
        </p:nvSpPr>
        <p:spPr>
          <a:xfrm rot="5400000">
            <a:off x="1379194" y="1542422"/>
            <a:ext cx="1501785" cy="3314700"/>
          </a:xfrm>
          <a:prstGeom prst="homePlate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Pentágono 4"/>
          <p:cNvSpPr/>
          <p:nvPr/>
        </p:nvSpPr>
        <p:spPr>
          <a:xfrm rot="5400000">
            <a:off x="1341929" y="2949139"/>
            <a:ext cx="1576315" cy="3314700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Pentágono 5"/>
          <p:cNvSpPr/>
          <p:nvPr/>
        </p:nvSpPr>
        <p:spPr>
          <a:xfrm rot="5400000">
            <a:off x="1309205" y="4351224"/>
            <a:ext cx="1641764" cy="3314700"/>
          </a:xfrm>
          <a:prstGeom prst="homePlate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654822" y="2522037"/>
            <a:ext cx="2836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Garantiza una protección y asistencia especial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21295" y="3801638"/>
            <a:ext cx="2826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INTERÉS SUPERIOR DEL NIÑO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68631" y="5315547"/>
            <a:ext cx="272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Máxima satisfacción, integral y simultánea, de sus derechos y garantías.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72736" y="1704109"/>
            <a:ext cx="3314701" cy="744770"/>
          </a:xfrm>
          <a:prstGeom prst="rect">
            <a:avLst/>
          </a:prstGeom>
          <a:solidFill>
            <a:srgbClr val="0070C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2736" y="1753329"/>
            <a:ext cx="331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Asesor de Menores e Incapaces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426527" y="1704109"/>
            <a:ext cx="716973" cy="50395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/>
          <p:cNvSpPr txBox="1"/>
          <p:nvPr/>
        </p:nvSpPr>
        <p:spPr>
          <a:xfrm>
            <a:off x="4426527" y="1849582"/>
            <a:ext cx="553998" cy="48941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Posibles medidas para adoptar</a:t>
            </a:r>
          </a:p>
        </p:txBody>
      </p:sp>
      <p:sp>
        <p:nvSpPr>
          <p:cNvPr id="15" name="Cheurón 14"/>
          <p:cNvSpPr/>
          <p:nvPr/>
        </p:nvSpPr>
        <p:spPr>
          <a:xfrm>
            <a:off x="5299364" y="1704109"/>
            <a:ext cx="477981" cy="2493818"/>
          </a:xfrm>
          <a:prstGeom prst="chevron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5299364" y="4223904"/>
            <a:ext cx="477981" cy="2493818"/>
          </a:xfrm>
          <a:prstGeom prst="chevron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095999" y="1737940"/>
            <a:ext cx="59961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Hacia el niño trabajador: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Su </a:t>
            </a:r>
            <a:r>
              <a:rPr lang="es-AR" dirty="0" err="1">
                <a:solidFill>
                  <a:schemeClr val="bg1"/>
                </a:solidFill>
              </a:rPr>
              <a:t>revinculación</a:t>
            </a:r>
            <a:r>
              <a:rPr lang="es-AR" dirty="0">
                <a:solidFill>
                  <a:schemeClr val="bg1"/>
                </a:solidFill>
              </a:rPr>
              <a:t> escolar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Asistencia sanitaria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Asistencia alimentaria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Asistencia habitacional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Vinculación de los adultos con las Oficinas de Empleo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95999" y="4197927"/>
            <a:ext cx="62440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Hacia el victimario: (además de la pena de prisión)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Asistir a un curso/charla sobre los derechos de los niños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Colaborar con la escuela a la que asiste el niño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Colaborar con un comedor comunitario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Colaborar con la Sala de Atención Primaria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bg1"/>
                </a:solidFill>
              </a:rPr>
              <a:t>Donar dinero para colaborar con la educación del niño</a:t>
            </a:r>
          </a:p>
          <a:p>
            <a:pPr>
              <a:buClr>
                <a:srgbClr val="00B0F0"/>
              </a:buClr>
            </a:pPr>
            <a:r>
              <a:rPr lang="es-A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7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AR" i="1" dirty="0"/>
              <a:t>“…la restitución de la situación del damnificado al estado anterior al hecho dañoso, sea por el pago en dinero o en especie.” </a:t>
            </a:r>
          </a:p>
          <a:p>
            <a:pPr algn="ctr"/>
            <a:r>
              <a:rPr lang="es-AR" i="1" dirty="0"/>
              <a:t>(Art. 1740 CCC).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Hacia la reparación plena…</a:t>
            </a:r>
          </a:p>
        </p:txBody>
      </p:sp>
      <p:sp>
        <p:nvSpPr>
          <p:cNvPr id="4" name="Elipse 3"/>
          <p:cNvSpPr/>
          <p:nvPr/>
        </p:nvSpPr>
        <p:spPr>
          <a:xfrm>
            <a:off x="1194955" y="3539090"/>
            <a:ext cx="3158836" cy="1153391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/>
          <p:cNvSpPr/>
          <p:nvPr/>
        </p:nvSpPr>
        <p:spPr>
          <a:xfrm>
            <a:off x="6824152" y="3528714"/>
            <a:ext cx="3158836" cy="1153391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1705582" y="3843800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Reclamo civil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65818" y="3854175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Reclamo</a:t>
            </a:r>
            <a:r>
              <a:rPr lang="es-AR" sz="2400" dirty="0"/>
              <a:t> </a:t>
            </a:r>
            <a:r>
              <a:rPr lang="es-AR" sz="2800" dirty="0"/>
              <a:t>laboral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2587336" y="4703842"/>
            <a:ext cx="374073" cy="710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abajo 8"/>
          <p:cNvSpPr/>
          <p:nvPr/>
        </p:nvSpPr>
        <p:spPr>
          <a:xfrm>
            <a:off x="8246077" y="4692481"/>
            <a:ext cx="374073" cy="710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1771305" y="5474717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</a:rPr>
              <a:t>Indemnización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195765" y="5474717"/>
            <a:ext cx="264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bg1"/>
                </a:solidFill>
              </a:rPr>
              <a:t>Derechos adquiridos durante la relación</a:t>
            </a:r>
          </a:p>
        </p:txBody>
      </p:sp>
    </p:spTree>
    <p:extLst>
      <p:ext uri="{BB962C8B-B14F-4D97-AF65-F5344CB8AC3E}">
        <p14:creationId xmlns:p14="http://schemas.microsoft.com/office/powerpoint/2010/main" val="19583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43394" y="1495586"/>
            <a:ext cx="10554574" cy="5137687"/>
          </a:xfrm>
        </p:spPr>
        <p:txBody>
          <a:bodyPr/>
          <a:lstStyle/>
          <a:p>
            <a:r>
              <a:rPr lang="es-AR" sz="4000" dirty="0" smtClean="0">
                <a:solidFill>
                  <a:srgbClr val="00B0F0"/>
                </a:solidFill>
              </a:rPr>
              <a:t>Muchas gracias</a:t>
            </a:r>
          </a:p>
          <a:p>
            <a:endParaRPr lang="es-AR" dirty="0"/>
          </a:p>
          <a:p>
            <a:pPr algn="r"/>
            <a:r>
              <a:rPr lang="es-AR" dirty="0" smtClean="0">
                <a:solidFill>
                  <a:srgbClr val="0070C0"/>
                </a:solidFill>
              </a:rPr>
              <a:t>COODITIA</a:t>
            </a:r>
          </a:p>
          <a:p>
            <a:pPr algn="r"/>
            <a:r>
              <a:rPr lang="es-AR" dirty="0" smtClean="0">
                <a:solidFill>
                  <a:srgbClr val="0070C0"/>
                </a:solidFill>
                <a:hlinkClick r:id="rId2"/>
              </a:rPr>
              <a:t>cooditia@trabajo.gob.ar</a:t>
            </a:r>
            <a:endParaRPr lang="es-AR" dirty="0">
              <a:solidFill>
                <a:srgbClr val="0070C0"/>
              </a:solidFill>
            </a:endParaRPr>
          </a:p>
          <a:p>
            <a:pPr algn="r"/>
            <a:r>
              <a:rPr lang="es-AR" dirty="0">
                <a:solidFill>
                  <a:srgbClr val="0070C0"/>
                </a:solidFill>
              </a:rPr>
              <a:t>www.cooditia.gob.ar</a:t>
            </a:r>
          </a:p>
          <a:p>
            <a:pPr algn="r"/>
            <a:r>
              <a:rPr lang="es-AR" dirty="0">
                <a:solidFill>
                  <a:srgbClr val="0070C0"/>
                </a:solidFill>
              </a:rPr>
              <a:t>L.N.ALEM 628 PISO 6TO. 011-4310-5993/6451/6366</a:t>
            </a:r>
          </a:p>
          <a:p>
            <a:pPr algn="r"/>
            <a:r>
              <a:rPr lang="es-AR" dirty="0" smtClean="0">
                <a:solidFill>
                  <a:srgbClr val="0070C0"/>
                </a:solidFill>
              </a:rPr>
              <a:t>DIRECCIÓN NACIONAL DE FISCALIZACIÓN DEL TRABAJO Y LA SEGURIDAD SOCIAL </a:t>
            </a:r>
          </a:p>
          <a:p>
            <a:pPr algn="r"/>
            <a:r>
              <a:rPr lang="es-AR" dirty="0" smtClean="0">
                <a:solidFill>
                  <a:srgbClr val="0070C0"/>
                </a:solidFill>
              </a:rPr>
              <a:t>SECRETARIA DE GOBIERNO DE TRABAJO Y EMPLEO </a:t>
            </a:r>
            <a:endParaRPr lang="es-A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¿Qué se entiende por trabajo infantil?</a:t>
            </a:r>
          </a:p>
        </p:txBody>
      </p:sp>
      <p:sp>
        <p:nvSpPr>
          <p:cNvPr id="4" name="Bisel 3"/>
          <p:cNvSpPr/>
          <p:nvPr/>
        </p:nvSpPr>
        <p:spPr>
          <a:xfrm>
            <a:off x="1539585" y="1683328"/>
            <a:ext cx="9112827" cy="2473036"/>
          </a:xfrm>
          <a:prstGeom prst="bevel">
            <a:avLst>
              <a:gd name="adj" fmla="val 5191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974272" y="2072987"/>
            <a:ext cx="8478982" cy="1693717"/>
          </a:xfrm>
        </p:spPr>
        <p:txBody>
          <a:bodyPr/>
          <a:lstStyle/>
          <a:p>
            <a:pPr algn="ctr"/>
            <a:r>
              <a:rPr lang="es-AR" i="1" dirty="0">
                <a:solidFill>
                  <a:schemeClr val="tx1"/>
                </a:solidFill>
              </a:rPr>
              <a:t>“el trabajo de las personas menores de dieciséis (16) años en todas sus formas, exista o no relación de empleo contractual, y sea éste remunerado o no”    </a:t>
            </a:r>
          </a:p>
          <a:p>
            <a:pPr algn="ctr"/>
            <a:r>
              <a:rPr lang="es-AR" dirty="0">
                <a:solidFill>
                  <a:schemeClr val="tx1"/>
                </a:solidFill>
              </a:rPr>
              <a:t>(art. 2°, Ley N° 26.390)</a:t>
            </a:r>
            <a:endParaRPr lang="es-AR" i="1" dirty="0">
              <a:solidFill>
                <a:schemeClr val="tx1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5243943" y="4270963"/>
            <a:ext cx="1704109" cy="71697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F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6057" y="5102535"/>
            <a:ext cx="1125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</a:rPr>
              <a:t>Entonces, la prohibición del trabajo infantil trasciende el régimen de contrato de trabajo, ya que abarca situaciones en las cuales los niños trabajan sin estar bajo las directivas de un empleador.</a:t>
            </a:r>
          </a:p>
        </p:txBody>
      </p:sp>
    </p:spTree>
    <p:extLst>
      <p:ext uri="{BB962C8B-B14F-4D97-AF65-F5344CB8AC3E}">
        <p14:creationId xmlns:p14="http://schemas.microsoft.com/office/powerpoint/2010/main" val="20643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14669" y="3647605"/>
            <a:ext cx="11060610" cy="2435115"/>
          </a:xfrm>
        </p:spPr>
        <p:txBody>
          <a:bodyPr/>
          <a:lstStyle/>
          <a:p>
            <a:r>
              <a:rPr lang="es-AR" u="sng" dirty="0"/>
              <a:t>Según la edad, se diferencian tres categorías de trabajadores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b="1" dirty="0"/>
              <a:t>Trabajo Infantil: </a:t>
            </a:r>
            <a:r>
              <a:rPr lang="es-AR" dirty="0"/>
              <a:t>es el realizado por un apersona menor de 16 años de edad.</a:t>
            </a:r>
            <a:endParaRPr lang="es-AR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b="1" dirty="0"/>
              <a:t>Trabajo Adolescente: </a:t>
            </a:r>
            <a:r>
              <a:rPr lang="es-AR" dirty="0"/>
              <a:t>es el realizado por personas que tienen 16 o 17 años.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b="1" dirty="0"/>
              <a:t>Trabajo Adulto: </a:t>
            </a:r>
            <a:r>
              <a:rPr lang="es-AR" dirty="0"/>
              <a:t>es el realizado por una persona a partir de los 18 años.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Edad mínima de admisión al empleo</a:t>
            </a:r>
          </a:p>
        </p:txBody>
      </p:sp>
      <p:sp>
        <p:nvSpPr>
          <p:cNvPr id="5" name="Estrella de 8 puntas 4"/>
          <p:cNvSpPr/>
          <p:nvPr/>
        </p:nvSpPr>
        <p:spPr>
          <a:xfrm>
            <a:off x="4495638" y="1864060"/>
            <a:ext cx="2559789" cy="1357124"/>
          </a:xfrm>
          <a:prstGeom prst="star8">
            <a:avLst>
              <a:gd name="adj" fmla="val 4430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años</a:t>
            </a:r>
          </a:p>
          <a:p>
            <a:pPr algn="ctr"/>
            <a:endParaRPr lang="es-AR" dirty="0">
              <a:solidFill>
                <a:srgbClr val="00B0F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8977" y="3540641"/>
            <a:ext cx="11063021" cy="241359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55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5645" y="1537854"/>
            <a:ext cx="10554574" cy="5424055"/>
          </a:xfrm>
        </p:spPr>
        <p:txBody>
          <a:bodyPr/>
          <a:lstStyle/>
          <a:p>
            <a:pPr algn="ctr"/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Artículo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 bis </a:t>
            </a:r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dirty="0" smtClean="0"/>
              <a:t>Será reprimido con prisión </a:t>
            </a:r>
            <a:r>
              <a:rPr lang="es-AR" dirty="0"/>
              <a:t>de uno a cuatro años </a:t>
            </a:r>
            <a:r>
              <a:rPr lang="es-AR" dirty="0" smtClean="0"/>
              <a:t>el </a:t>
            </a:r>
            <a:r>
              <a:rPr lang="es-AR" dirty="0"/>
              <a:t>que se </a:t>
            </a:r>
            <a:r>
              <a:rPr lang="es-AR" u="sng" dirty="0">
                <a:solidFill>
                  <a:srgbClr val="0070C0"/>
                </a:solidFill>
              </a:rPr>
              <a:t>aproveche    económicamente del trabajo de un niño o niña</a:t>
            </a:r>
            <a:r>
              <a:rPr lang="es-AR" dirty="0"/>
              <a:t> en </a:t>
            </a:r>
            <a:r>
              <a:rPr lang="es-AR" u="sng" dirty="0">
                <a:solidFill>
                  <a:srgbClr val="0070C0"/>
                </a:solidFill>
              </a:rPr>
              <a:t>violación de las       normas nacionales que prohíben el trabajo infantil</a:t>
            </a:r>
            <a:r>
              <a:rPr lang="es-AR" dirty="0"/>
              <a:t>, siempre que el hecho no importare un delito mas grave</a:t>
            </a:r>
            <a:r>
              <a:rPr lang="es-AR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AR" dirty="0"/>
          </a:p>
          <a:p>
            <a:r>
              <a:rPr lang="es-AR" dirty="0" smtClean="0"/>
              <a:t>Quedan exceptuadas las tareas que tuvieren fines pedagógicos o de capacitación exclusivamente.</a:t>
            </a:r>
          </a:p>
          <a:p>
            <a:r>
              <a:rPr lang="es-AR" dirty="0" smtClean="0"/>
              <a:t>No será punible el padre, madre, tutor o guardador del niño o niña que incurriere en la conducta descripta. </a:t>
            </a:r>
            <a:endParaRPr lang="es-A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0000" y="1"/>
            <a:ext cx="10571998" cy="1394846"/>
          </a:xfrm>
        </p:spPr>
        <p:txBody>
          <a:bodyPr/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Penal. Capítulo I. Libro II. T V. Delitos contra la libertad individual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91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646800" y="2888671"/>
            <a:ext cx="5762581" cy="3355987"/>
          </a:xfrm>
        </p:spPr>
        <p:txBody>
          <a:bodyPr/>
          <a:lstStyle/>
          <a:p>
            <a:endParaRPr lang="es-AR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AR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b="1" dirty="0">
                <a:solidFill>
                  <a:srgbClr val="0070C0"/>
                </a:solidFill>
              </a:rPr>
              <a:t>LIBERTAD DE AUTODETERMINACIÓN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dirty="0"/>
              <a:t>Salud física y psíquica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dirty="0"/>
              <a:t>Desarrollo educativo</a:t>
            </a:r>
          </a:p>
          <a:p>
            <a:endParaRPr lang="es-A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Alcance del Artículo 148bis</a:t>
            </a:r>
          </a:p>
        </p:txBody>
      </p:sp>
      <p:sp>
        <p:nvSpPr>
          <p:cNvPr id="8" name="Llamada ovalada 7"/>
          <p:cNvSpPr/>
          <p:nvPr/>
        </p:nvSpPr>
        <p:spPr>
          <a:xfrm>
            <a:off x="6628491" y="1888747"/>
            <a:ext cx="5226627" cy="1569028"/>
          </a:xfrm>
          <a:prstGeom prst="wedgeEllipseCallout">
            <a:avLst>
              <a:gd name="adj1" fmla="val 53141"/>
              <a:gd name="adj2" fmla="val -51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el bien jurídicamente protegido?</a:t>
            </a:r>
          </a:p>
        </p:txBody>
      </p:sp>
      <p:sp>
        <p:nvSpPr>
          <p:cNvPr id="9" name="Llamada ovalada 8"/>
          <p:cNvSpPr/>
          <p:nvPr/>
        </p:nvSpPr>
        <p:spPr>
          <a:xfrm>
            <a:off x="201801" y="1839590"/>
            <a:ext cx="5226627" cy="1569028"/>
          </a:xfrm>
          <a:prstGeom prst="wedgeEllipseCallout">
            <a:avLst>
              <a:gd name="adj1" fmla="val -52822"/>
              <a:gd name="adj2" fmla="val -53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castiga el artículo 148 bis?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01801" y="3457775"/>
            <a:ext cx="6096000" cy="17204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</a:pPr>
            <a:endParaRPr lang="es-AR" sz="24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</a:pPr>
            <a:r>
              <a:rPr lang="es-AR" sz="24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El </a:t>
            </a:r>
            <a:r>
              <a:rPr lang="es-AR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aprovechamiento económico, por parte de un tercero</a:t>
            </a:r>
            <a:r>
              <a:rPr lang="es-AR" sz="24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, del trabajo de una persona menor de dieciséis (16) años.</a:t>
            </a:r>
          </a:p>
        </p:txBody>
      </p:sp>
    </p:spTree>
    <p:extLst>
      <p:ext uri="{BB962C8B-B14F-4D97-AF65-F5344CB8AC3E}">
        <p14:creationId xmlns:p14="http://schemas.microsoft.com/office/powerpoint/2010/main" val="29257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Análisis dogmático del tipo penal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833500" y="1542088"/>
            <a:ext cx="4588410" cy="1558635"/>
          </a:xfrm>
          <a:prstGeom prst="wedgeEllipseCallout">
            <a:avLst>
              <a:gd name="adj1" fmla="val -52822"/>
              <a:gd name="adj2" fmla="val -53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normas prohíben el trabajo infantil?</a:t>
            </a:r>
            <a:endParaRPr lang="es-A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5537019" y="2033455"/>
            <a:ext cx="670052" cy="3997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286719" y="3256455"/>
            <a:ext cx="116430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AR" sz="2000" dirty="0" smtClean="0">
                <a:solidFill>
                  <a:schemeClr val="bg1"/>
                </a:solidFill>
              </a:rPr>
              <a:t>CDN/CONV. OIT N° 138 y 182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es-AR" sz="20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AR" sz="2000" dirty="0" smtClean="0">
                <a:solidFill>
                  <a:schemeClr val="bg1"/>
                </a:solidFill>
              </a:rPr>
              <a:t>Ley 26.061 Protección Integral de los Derechos de los </a:t>
            </a:r>
            <a:r>
              <a:rPr lang="es-AR" sz="2000" dirty="0" err="1" smtClean="0">
                <a:solidFill>
                  <a:schemeClr val="bg1"/>
                </a:solidFill>
              </a:rPr>
              <a:t>NNyA</a:t>
            </a:r>
            <a:endParaRPr lang="es-AR" sz="20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es-AR" sz="20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AR" sz="2000" dirty="0" smtClean="0">
                <a:solidFill>
                  <a:schemeClr val="bg1"/>
                </a:solidFill>
              </a:rPr>
              <a:t>Ley </a:t>
            </a:r>
            <a:r>
              <a:rPr lang="es-AR" sz="2000" dirty="0">
                <a:solidFill>
                  <a:schemeClr val="bg1"/>
                </a:solidFill>
              </a:rPr>
              <a:t>N° 26.390 </a:t>
            </a:r>
            <a:r>
              <a:rPr lang="es-AR" sz="2000" dirty="0" smtClean="0">
                <a:solidFill>
                  <a:schemeClr val="bg1"/>
                </a:solidFill>
              </a:rPr>
              <a:t>Prohibición </a:t>
            </a:r>
            <a:r>
              <a:rPr lang="es-AR" sz="2000" dirty="0">
                <a:solidFill>
                  <a:schemeClr val="bg1"/>
                </a:solidFill>
              </a:rPr>
              <a:t>del Trabajo Infantil y Protección del Trabajo Adolescente</a:t>
            </a:r>
          </a:p>
          <a:p>
            <a:endParaRPr lang="es-AR" sz="20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AR" sz="2000" dirty="0">
                <a:solidFill>
                  <a:schemeClr val="bg1"/>
                </a:solidFill>
              </a:rPr>
              <a:t>Ley N° 26.272 </a:t>
            </a:r>
            <a:r>
              <a:rPr lang="es-AR" sz="2000" dirty="0" smtClean="0">
                <a:solidFill>
                  <a:schemeClr val="bg1"/>
                </a:solidFill>
              </a:rPr>
              <a:t>Régimen </a:t>
            </a:r>
            <a:r>
              <a:rPr lang="es-AR" sz="2000" dirty="0">
                <a:solidFill>
                  <a:schemeClr val="bg1"/>
                </a:solidFill>
              </a:rPr>
              <a:t>de Trabajo Agrario</a:t>
            </a:r>
          </a:p>
          <a:p>
            <a:endParaRPr lang="es-AR" sz="20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AR" sz="2000" dirty="0">
                <a:solidFill>
                  <a:schemeClr val="bg1"/>
                </a:solidFill>
              </a:rPr>
              <a:t>Ley N° 26.844 </a:t>
            </a:r>
            <a:r>
              <a:rPr lang="es-AR" sz="2000" dirty="0" smtClean="0">
                <a:solidFill>
                  <a:schemeClr val="bg1"/>
                </a:solidFill>
              </a:rPr>
              <a:t>Régimen </a:t>
            </a:r>
            <a:r>
              <a:rPr lang="es-AR" sz="2000" dirty="0">
                <a:solidFill>
                  <a:schemeClr val="bg1"/>
                </a:solidFill>
              </a:rPr>
              <a:t>Especial de Contrato de Trabajo para el Personal de Casas Particulares</a:t>
            </a:r>
          </a:p>
          <a:p>
            <a:endParaRPr lang="es-AR" sz="20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AR" sz="2000" dirty="0">
                <a:solidFill>
                  <a:schemeClr val="bg1"/>
                </a:solidFill>
              </a:rPr>
              <a:t>Decreto N° 1.117/16 </a:t>
            </a:r>
            <a:r>
              <a:rPr lang="es-AR" sz="2000" dirty="0" smtClean="0">
                <a:solidFill>
                  <a:schemeClr val="bg1"/>
                </a:solidFill>
              </a:rPr>
              <a:t>tipos de trabajo peligrosos para </a:t>
            </a:r>
            <a:r>
              <a:rPr lang="es-AR" sz="2000" dirty="0">
                <a:solidFill>
                  <a:schemeClr val="bg1"/>
                </a:solidFill>
              </a:rPr>
              <a:t>menores de 18 años.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7771" y="1836547"/>
            <a:ext cx="5080398" cy="66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Se trata de un </a:t>
            </a:r>
            <a:r>
              <a:rPr lang="es-AR" b="1" dirty="0">
                <a:solidFill>
                  <a:schemeClr val="bg1"/>
                </a:solidFill>
              </a:rPr>
              <a:t>tipo penal en blanco</a:t>
            </a:r>
            <a:r>
              <a:rPr lang="es-AR" dirty="0">
                <a:solidFill>
                  <a:schemeClr val="bg1"/>
                </a:solidFill>
              </a:rPr>
              <a:t> que debe completarse con normas de derecho laboral</a:t>
            </a:r>
          </a:p>
        </p:txBody>
      </p:sp>
    </p:spTree>
    <p:extLst>
      <p:ext uri="{BB962C8B-B14F-4D97-AF65-F5344CB8AC3E}">
        <p14:creationId xmlns:p14="http://schemas.microsoft.com/office/powerpoint/2010/main" val="20500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5645" y="1828800"/>
            <a:ext cx="10554574" cy="4757979"/>
          </a:xfrm>
        </p:spPr>
        <p:txBody>
          <a:bodyPr/>
          <a:lstStyle/>
          <a:p>
            <a:pPr algn="ctr"/>
            <a:r>
              <a:rPr lang="es-AR" dirty="0" smtClean="0"/>
              <a:t>Trabajo es toda actividad humana que produce bienes y servicios y transforma la realidad. </a:t>
            </a:r>
          </a:p>
          <a:p>
            <a:pPr algn="just"/>
            <a:endParaRPr lang="es-AR" dirty="0"/>
          </a:p>
          <a:p>
            <a:pPr algn="just"/>
            <a:r>
              <a:rPr lang="es-AR" dirty="0" smtClean="0"/>
              <a:t>D. Laboral: </a:t>
            </a:r>
            <a:r>
              <a:rPr lang="es-AR" sz="2800" dirty="0" smtClean="0"/>
              <a:t>Toda </a:t>
            </a:r>
            <a:r>
              <a:rPr lang="es-AR" sz="2800" u="sng" dirty="0" smtClean="0">
                <a:solidFill>
                  <a:srgbClr val="0070C0"/>
                </a:solidFill>
              </a:rPr>
              <a:t>actividad lícita prestada a otro </a:t>
            </a:r>
            <a:r>
              <a:rPr lang="es-AR" sz="2800" dirty="0" smtClean="0"/>
              <a:t>que </a:t>
            </a:r>
            <a:r>
              <a:rPr lang="es-AR" sz="2800" u="sng" dirty="0" smtClean="0">
                <a:solidFill>
                  <a:srgbClr val="0070C0"/>
                </a:solidFill>
              </a:rPr>
              <a:t>tiene la facultad de dirigirla</a:t>
            </a:r>
            <a:r>
              <a:rPr lang="es-AR" sz="2800" dirty="0" smtClean="0">
                <a:solidFill>
                  <a:srgbClr val="0070C0"/>
                </a:solidFill>
              </a:rPr>
              <a:t> a </a:t>
            </a:r>
            <a:r>
              <a:rPr lang="es-AR" sz="2800" u="sng" dirty="0" smtClean="0">
                <a:solidFill>
                  <a:srgbClr val="0070C0"/>
                </a:solidFill>
              </a:rPr>
              <a:t>cambio de una remuneración</a:t>
            </a:r>
            <a:r>
              <a:rPr lang="es-AR" sz="2800" dirty="0" smtClean="0"/>
              <a:t>, actividad que tiene un </a:t>
            </a:r>
            <a:r>
              <a:rPr lang="es-AR" sz="2800" u="sng" dirty="0" smtClean="0">
                <a:solidFill>
                  <a:srgbClr val="0070C0"/>
                </a:solidFill>
              </a:rPr>
              <a:t>fin económico</a:t>
            </a:r>
            <a:r>
              <a:rPr lang="es-AR" sz="2800" dirty="0" smtClean="0"/>
              <a:t>. Art. 4 LCT.</a:t>
            </a:r>
          </a:p>
          <a:p>
            <a:endParaRPr lang="es-AR" dirty="0" smtClean="0"/>
          </a:p>
          <a:p>
            <a:pPr algn="just"/>
            <a:r>
              <a:rPr lang="es-AR" sz="2800" i="1" dirty="0" smtClean="0">
                <a:solidFill>
                  <a:srgbClr val="00B0F0"/>
                </a:solidFill>
              </a:rPr>
              <a:t>Sistema capitalista de producción y mediando un trabajo en relación de dependencia, lo producido por el trabajador es propiedad del empleador</a:t>
            </a:r>
            <a:r>
              <a:rPr lang="es-AR" sz="2800" dirty="0" smtClean="0">
                <a:solidFill>
                  <a:srgbClr val="00B0F0"/>
                </a:solidFill>
              </a:rPr>
              <a:t>. </a:t>
            </a:r>
            <a:endParaRPr lang="es-AR" sz="2800" dirty="0">
              <a:solidFill>
                <a:srgbClr val="00B0F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El Trabajo y la Ley laboral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915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5645" y="1828801"/>
            <a:ext cx="10400626" cy="4773478"/>
          </a:xfrm>
        </p:spPr>
        <p:txBody>
          <a:bodyPr/>
          <a:lstStyle/>
          <a:p>
            <a:r>
              <a:rPr lang="es-AR" dirty="0" smtClean="0"/>
              <a:t>Impera el </a:t>
            </a:r>
            <a:r>
              <a:rPr lang="es-AR" sz="3600" dirty="0" smtClean="0">
                <a:solidFill>
                  <a:srgbClr val="00B0F0"/>
                </a:solidFill>
              </a:rPr>
              <a:t>principio de orden público </a:t>
            </a:r>
            <a:r>
              <a:rPr lang="es-AR" dirty="0" smtClean="0"/>
              <a:t>por lo que las leyes le imponen al </a:t>
            </a:r>
            <a:r>
              <a:rPr lang="es-AR" u="sng" dirty="0" smtClean="0">
                <a:solidFill>
                  <a:srgbClr val="00B0F0"/>
                </a:solidFill>
              </a:rPr>
              <a:t>empleador</a:t>
            </a:r>
            <a:r>
              <a:rPr lang="es-AR" dirty="0" smtClean="0">
                <a:solidFill>
                  <a:srgbClr val="00B0F0"/>
                </a:solidFill>
              </a:rPr>
              <a:t> </a:t>
            </a:r>
            <a:r>
              <a:rPr lang="es-AR" dirty="0" smtClean="0"/>
              <a:t>una serie de </a:t>
            </a:r>
            <a:r>
              <a:rPr lang="es-AR" u="sng" dirty="0" smtClean="0">
                <a:solidFill>
                  <a:srgbClr val="00B0F0"/>
                </a:solidFill>
              </a:rPr>
              <a:t>obligaciones</a:t>
            </a:r>
            <a:r>
              <a:rPr lang="es-AR" dirty="0" smtClean="0"/>
              <a:t> que debe cumplir y su incumplimiento le genera una sanción económica (multa) por configurar una infracción laboral. </a:t>
            </a:r>
          </a:p>
          <a:p>
            <a:pPr algn="ctr"/>
            <a:r>
              <a:rPr lang="es-AR" sz="8000" dirty="0">
                <a:sym typeface="Wingdings" panose="05000000000000000000" pitchFamily="2" charset="2"/>
              </a:rPr>
              <a:t></a:t>
            </a:r>
            <a:endParaRPr lang="es-AR" sz="8000" dirty="0" smtClean="0"/>
          </a:p>
          <a:p>
            <a:r>
              <a:rPr lang="es-AR" sz="6000" dirty="0" smtClean="0">
                <a:sym typeface="Wingdings" panose="05000000000000000000" pitchFamily="2" charset="2"/>
              </a:rPr>
              <a:t>                  </a:t>
            </a:r>
            <a:r>
              <a:rPr lang="es-AR" sz="60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E</a:t>
            </a:r>
            <a:r>
              <a:rPr lang="es-AR" b="1" dirty="0" smtClean="0">
                <a:solidFill>
                  <a:srgbClr val="00B0F0"/>
                </a:solidFill>
              </a:rPr>
              <a:t>l trabajador siempre puede solicitar en sede laboral el reconocimiento de sus derechos laborales.  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Derecho laboral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42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1_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1404</Words>
  <Application>Microsoft Office PowerPoint</Application>
  <PresentationFormat>Panorámica</PresentationFormat>
  <Paragraphs>176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Times New Roman</vt:lpstr>
      <vt:lpstr>Wingdings</vt:lpstr>
      <vt:lpstr>Wingdings 2</vt:lpstr>
      <vt:lpstr>Citable</vt:lpstr>
      <vt:lpstr>1_Citable</vt:lpstr>
      <vt:lpstr>Presentación de PowerPoint</vt:lpstr>
      <vt:lpstr>Guía para la Interpretación del Delito de Trabajo Infantil</vt:lpstr>
      <vt:lpstr>¿Qué se entiende por trabajo infantil?</vt:lpstr>
      <vt:lpstr>Edad mínima de admisión al empleo</vt:lpstr>
      <vt:lpstr> Código Penal. Capítulo I. Libro II. T V. Delitos contra la libertad individual </vt:lpstr>
      <vt:lpstr>Alcance del Artículo 148bis</vt:lpstr>
      <vt:lpstr>Análisis dogmático del tipo penal</vt:lpstr>
      <vt:lpstr>El Trabajo y la Ley laboral</vt:lpstr>
      <vt:lpstr>Derecho laboral </vt:lpstr>
      <vt:lpstr>Configuración del Delito</vt:lpstr>
      <vt:lpstr>Situaciones no tipificables</vt:lpstr>
      <vt:lpstr>Sujeto Activo</vt:lpstr>
      <vt:lpstr>Excusas absolutorias</vt:lpstr>
      <vt:lpstr>Excepciones a la regla general de la prohibición del TI</vt:lpstr>
      <vt:lpstr>Excepción: Representaciones artísticas </vt:lpstr>
      <vt:lpstr>274 denuncias/104 Archivos …algunas argumentaciones</vt:lpstr>
      <vt:lpstr>La norma no exige</vt:lpstr>
      <vt:lpstr>La acreditación del hecho denunciado por la inspección laboral</vt:lpstr>
      <vt:lpstr> ¿De qué manera el derecho penal podría intervenir velando por los derechos de los niños? </vt:lpstr>
      <vt:lpstr>¿Cómo sería una aplicación justa?</vt:lpstr>
      <vt:lpstr>Hacia la reparación plena…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Malena Frank</dc:creator>
  <cp:lastModifiedBy>Silvia Kutscher</cp:lastModifiedBy>
  <cp:revision>90</cp:revision>
  <cp:lastPrinted>2018-10-22T15:57:00Z</cp:lastPrinted>
  <dcterms:created xsi:type="dcterms:W3CDTF">2018-07-05T15:08:20Z</dcterms:created>
  <dcterms:modified xsi:type="dcterms:W3CDTF">2018-10-22T16:24:28Z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